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  <p:sldMasterId id="2147483667" r:id="rId4"/>
    <p:sldMasterId id="2147483683" r:id="rId5"/>
    <p:sldMasterId id="2147483699" r:id="rId6"/>
    <p:sldMasterId id="2147483715" r:id="rId7"/>
  </p:sldMasterIdLst>
  <p:notesMasterIdLst>
    <p:notesMasterId r:id="rId21"/>
  </p:notesMasterIdLst>
  <p:handoutMasterIdLst>
    <p:handoutMasterId r:id="rId22"/>
  </p:handoutMasterIdLst>
  <p:sldIdLst>
    <p:sldId id="259" r:id="rId8"/>
    <p:sldId id="262" r:id="rId9"/>
    <p:sldId id="266" r:id="rId10"/>
    <p:sldId id="1724" r:id="rId11"/>
    <p:sldId id="1742" r:id="rId12"/>
    <p:sldId id="1740" r:id="rId13"/>
    <p:sldId id="1728" r:id="rId14"/>
    <p:sldId id="1743" r:id="rId15"/>
    <p:sldId id="1730" r:id="rId16"/>
    <p:sldId id="275" r:id="rId17"/>
    <p:sldId id="1734" r:id="rId18"/>
    <p:sldId id="1737" r:id="rId19"/>
    <p:sldId id="1738" r:id="rId20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9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486" userDrawn="1">
          <p15:clr>
            <a:srgbClr val="A4A3A4"/>
          </p15:clr>
        </p15:guide>
        <p15:guide id="7" orient="horz" pos="3132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85" autoAdjust="0"/>
    <p:restoredTop sz="94289" autoAdjust="0"/>
  </p:normalViewPr>
  <p:slideViewPr>
    <p:cSldViewPr snapToGrid="0" showGuides="1">
      <p:cViewPr varScale="1">
        <p:scale>
          <a:sx n="72" d="100"/>
          <a:sy n="72" d="100"/>
        </p:scale>
        <p:origin x="62" y="437"/>
      </p:cViewPr>
      <p:guideLst>
        <p:guide pos="3849"/>
        <p:guide orient="horz" pos="1003"/>
        <p:guide orient="horz" pos="1486"/>
        <p:guide orient="horz" pos="3132"/>
        <p:guide pos="2128"/>
        <p:guide pos="4067"/>
        <p:guide pos="5972"/>
        <p:guide pos="5292"/>
        <p:guide pos="2282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6" Type="http://schemas.openxmlformats.org/officeDocument/2006/relationships/tags" Target="tags/tag17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3.xml"/><Relationship Id="rId2" Type="http://schemas.openxmlformats.org/officeDocument/2006/relationships/theme" Target="theme/theme1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6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4" Type="http://schemas.openxmlformats.org/officeDocument/2006/relationships/image" Target="../media/image1.png"/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2016174"/>
            <a:ext cx="10052879" cy="106085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196924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DE506FFD-8B27-444A-964F-E64D0BB3DAF0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4407403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44170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 userDrawn="1"/>
        </p:nvCxnSpPr>
        <p:spPr>
          <a:xfrm>
            <a:off x="2046000" y="1712549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046000" y="3428810"/>
            <a:ext cx="8100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2"/>
          </p:nvPr>
        </p:nvSpPr>
        <p:spPr>
          <a:xfrm>
            <a:off x="0" y="749300"/>
            <a:ext cx="12203394" cy="3191932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5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3383857"/>
            <a:ext cx="10052879" cy="1060855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Autofit/>
          </a:bodyPr>
          <a:lstStyle>
            <a:lvl1pPr algn="ctr">
              <a:defRPr sz="5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4644345" y="5798690"/>
            <a:ext cx="290331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4034910" y="5052868"/>
            <a:ext cx="4122181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4" cstate="print"/>
          <a:srcRect l="74359" r="1346"/>
          <a:stretch>
            <a:fillRect/>
          </a:stretch>
        </p:blipFill>
        <p:spPr>
          <a:xfrm>
            <a:off x="8870172" y="274183"/>
            <a:ext cx="3002280" cy="411617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3352562" y="6252715"/>
            <a:ext cx="5486876" cy="406590"/>
            <a:chOff x="3352562" y="6073254"/>
            <a:chExt cx="5486876" cy="406590"/>
          </a:xfrm>
        </p:grpSpPr>
        <p:pic>
          <p:nvPicPr>
            <p:cNvPr id="18" name="图片 17"/>
            <p:cNvPicPr>
              <a:picLocks noChangeAspect="1"/>
            </p:cNvPicPr>
            <p:nvPr userDrawn="1"/>
          </p:nvPicPr>
          <p:blipFill rotWithShape="1">
            <a:blip r:embed="rId5">
              <a:alphaModFix amt="35000"/>
            </a:blip>
            <a:srcRect t="9831" b="36385"/>
            <a:stretch>
              <a:fillRect/>
            </a:stretch>
          </p:blipFill>
          <p:spPr>
            <a:xfrm>
              <a:off x="3352562" y="6073254"/>
              <a:ext cx="5486876" cy="406590"/>
            </a:xfrm>
            <a:prstGeom prst="rect">
              <a:avLst/>
            </a:prstGeom>
          </p:spPr>
        </p:pic>
        <p:sp>
          <p:nvSpPr>
            <p:cNvPr id="37" name="椭圆 36"/>
            <p:cNvSpPr/>
            <p:nvPr userDrawn="1"/>
          </p:nvSpPr>
          <p:spPr>
            <a:xfrm>
              <a:off x="6051000" y="6259222"/>
              <a:ext cx="90000" cy="9000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5" name="平行四边形 4"/>
          <p:cNvSpPr/>
          <p:nvPr userDrawn="1"/>
        </p:nvSpPr>
        <p:spPr>
          <a:xfrm>
            <a:off x="4144710" y="1537750"/>
            <a:ext cx="8047290" cy="3189811"/>
          </a:xfrm>
          <a:prstGeom prst="parallelogram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图片包含 建筑物&#10;&#10;自动生成的说明"/>
          <p:cNvPicPr>
            <a:picLocks noChangeAspect="1"/>
          </p:cNvPicPr>
          <p:nvPr userDrawn="1"/>
        </p:nvPicPr>
        <p:blipFill>
          <a:blip r:embed="rId3">
            <a:alphaModFix amt="1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986" y="2142500"/>
            <a:ext cx="8047290" cy="2590938"/>
          </a:xfrm>
          <a:prstGeom prst="rect">
            <a:avLst/>
          </a:prstGeom>
        </p:spPr>
      </p:pic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5281297" y="2602227"/>
            <a:ext cx="6426437" cy="1060855"/>
          </a:xfrm>
          <a:prstGeom prst="rect">
            <a:avLst/>
          </a:prstGeom>
          <a:noFill/>
          <a:effectLst/>
        </p:spPr>
        <p:txBody>
          <a:bodyPr anchor="ctr">
            <a:noAutofit/>
          </a:bodyPr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26" name="内容占位符 25"/>
          <p:cNvSpPr>
            <a:spLocks noGrp="1"/>
          </p:cNvSpPr>
          <p:nvPr>
            <p:ph sz="quarter" idx="10" hasCustomPrompt="1"/>
          </p:nvPr>
        </p:nvSpPr>
        <p:spPr>
          <a:xfrm>
            <a:off x="7341280" y="4870088"/>
            <a:ext cx="2244701" cy="454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fld id="{C6124F18-99FF-4E25-B026-C95B196756F6}" type="datetime2">
              <a:rPr lang="zh-CN" altLang="en-US" smtClean="0"/>
            </a:fld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6819584" y="3810704"/>
            <a:ext cx="3349862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0" y="1119382"/>
            <a:ext cx="6323888" cy="4026547"/>
          </a:xfrm>
          <a:custGeom>
            <a:avLst/>
            <a:gdLst>
              <a:gd name="connsiteX0" fmla="*/ 0 w 4827208"/>
              <a:gd name="connsiteY0" fmla="*/ 0 h 3236615"/>
              <a:gd name="connsiteX1" fmla="*/ 4827208 w 4827208"/>
              <a:gd name="connsiteY1" fmla="*/ 0 h 3236615"/>
              <a:gd name="connsiteX2" fmla="*/ 3218537 w 4827208"/>
              <a:gd name="connsiteY2" fmla="*/ 3236615 h 3236615"/>
              <a:gd name="connsiteX3" fmla="*/ 0 w 4827208"/>
              <a:gd name="connsiteY3" fmla="*/ 3236615 h 3236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7208" h="3236615">
                <a:moveTo>
                  <a:pt x="0" y="0"/>
                </a:moveTo>
                <a:lnTo>
                  <a:pt x="4827208" y="0"/>
                </a:lnTo>
                <a:lnTo>
                  <a:pt x="3218537" y="3236615"/>
                </a:lnTo>
                <a:lnTo>
                  <a:pt x="0" y="3236615"/>
                </a:ln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524558" y="4410381"/>
            <a:ext cx="3935296" cy="209291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" y="51177"/>
            <a:ext cx="2169174" cy="71309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6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304800" y="2455636"/>
            <a:ext cx="4122059" cy="1462680"/>
            <a:chOff x="304800" y="2709636"/>
            <a:chExt cx="4122059" cy="1462680"/>
          </a:xfrm>
        </p:grpSpPr>
        <p:grpSp>
          <p:nvGrpSpPr>
            <p:cNvPr id="5" name="组合 4"/>
            <p:cNvGrpSpPr/>
            <p:nvPr/>
          </p:nvGrpSpPr>
          <p:grpSpPr>
            <a:xfrm>
              <a:off x="304800" y="2709636"/>
              <a:ext cx="4122059" cy="1462680"/>
              <a:chOff x="667656" y="1497651"/>
              <a:chExt cx="4122059" cy="146268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667656" y="1497651"/>
                <a:ext cx="4122059" cy="1438728"/>
                <a:chOff x="537028" y="1493158"/>
                <a:chExt cx="4122059" cy="1438728"/>
              </a:xfrm>
            </p:grpSpPr>
            <p:sp>
              <p:nvSpPr>
                <p:cNvPr id="10" name="矩形 9"/>
                <p:cNvSpPr/>
                <p:nvPr/>
              </p:nvSpPr>
              <p:spPr>
                <a:xfrm>
                  <a:off x="537029" y="1493158"/>
                  <a:ext cx="4122058" cy="143872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1" name="图片 10" descr="图片包含 建筑物&#10;&#10;自动生成的说明"/>
                <p:cNvPicPr>
                  <a:picLocks noChangeAspect="1"/>
                </p:cNvPicPr>
                <p:nvPr/>
              </p:nvPicPr>
              <p:blipFill>
                <a:blip r:embed="rId3">
                  <a:alphaModFix amt="25000"/>
                  <a:duotone>
                    <a:schemeClr val="bg2">
                      <a:shade val="45000"/>
                      <a:satMod val="135000"/>
                    </a:scheme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7028" y="1604731"/>
                  <a:ext cx="4122058" cy="1327155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" name="文本框 7"/>
              <p:cNvSpPr txBox="1"/>
              <p:nvPr/>
            </p:nvSpPr>
            <p:spPr>
              <a:xfrm>
                <a:off x="2387598" y="1755350"/>
                <a:ext cx="223519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5400" b="1" dirty="0">
                    <a:solidFill>
                      <a:schemeClr val="accent1"/>
                    </a:solidFill>
                  </a:rPr>
                  <a:t>目  录</a:t>
                </a:r>
                <a:endParaRPr lang="zh-CN" altLang="en-US" sz="54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 rot="16200000">
                <a:off x="2683685" y="854302"/>
                <a:ext cx="90000" cy="4122058"/>
              </a:xfrm>
              <a:prstGeom prst="rect">
                <a:avLst/>
              </a:prstGeom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887" y="2871509"/>
              <a:ext cx="1590855" cy="1114981"/>
            </a:xfrm>
            <a:prstGeom prst="rect">
              <a:avLst/>
            </a:prstGeom>
          </p:spPr>
        </p:pic>
      </p:grpSp>
      <p:sp>
        <p:nvSpPr>
          <p:cNvPr id="13" name="图片占位符 12"/>
          <p:cNvSpPr>
            <a:spLocks noGrp="1"/>
          </p:cNvSpPr>
          <p:nvPr>
            <p:ph type="pic" sz="quarter" idx="10"/>
          </p:nvPr>
        </p:nvSpPr>
        <p:spPr>
          <a:xfrm>
            <a:off x="5772150" y="0"/>
            <a:ext cx="641985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2" name="矩形 21"/>
          <p:cNvSpPr/>
          <p:nvPr userDrawn="1"/>
        </p:nvSpPr>
        <p:spPr>
          <a:xfrm flipV="1">
            <a:off x="5672624" y="0"/>
            <a:ext cx="90000" cy="6858000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034970" y="685800"/>
            <a:ext cx="4122060" cy="1462680"/>
            <a:chOff x="667655" y="1497651"/>
            <a:chExt cx="4122060" cy="1462680"/>
          </a:xfrm>
        </p:grpSpPr>
        <p:grpSp>
          <p:nvGrpSpPr>
            <p:cNvPr id="7" name="组合 6"/>
            <p:cNvGrpSpPr/>
            <p:nvPr/>
          </p:nvGrpSpPr>
          <p:grpSpPr>
            <a:xfrm>
              <a:off x="667656" y="1497651"/>
              <a:ext cx="4122059" cy="1438728"/>
              <a:chOff x="537028" y="1493158"/>
              <a:chExt cx="4122059" cy="14387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537029" y="1493158"/>
                <a:ext cx="4122058" cy="14387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1" name="图片 10" descr="图片包含 建筑物&#10;&#10;自动生成的说明"/>
              <p:cNvPicPr>
                <a:picLocks noChangeAspect="1"/>
              </p:cNvPicPr>
              <p:nvPr/>
            </p:nvPicPr>
            <p:blipFill>
              <a:blip r:embed="rId3">
                <a:alphaModFix amt="25000"/>
                <a:duotone>
                  <a:schemeClr val="bg2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7028" y="1604731"/>
                <a:ext cx="4122058" cy="1327155"/>
              </a:xfrm>
              <a:prstGeom prst="rect">
                <a:avLst/>
              </a:prstGeom>
              <a:effectLst/>
            </p:spPr>
          </p:pic>
        </p:grpSp>
        <p:sp>
          <p:nvSpPr>
            <p:cNvPr id="8" name="文本框 7"/>
            <p:cNvSpPr txBox="1"/>
            <p:nvPr/>
          </p:nvSpPr>
          <p:spPr>
            <a:xfrm>
              <a:off x="667655" y="1755350"/>
              <a:ext cx="41220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accent1"/>
                  </a:solidFill>
                </a:rPr>
                <a:t>目         录</a:t>
              </a:r>
              <a:endParaRPr lang="zh-CN" altLang="en-US" sz="6000" b="1" dirty="0">
                <a:solidFill>
                  <a:schemeClr val="accent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2683685" y="854302"/>
              <a:ext cx="90000" cy="4122058"/>
            </a:xfrm>
            <a:prstGeom prst="rect">
              <a:avLst/>
            </a:pr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047" y="797373"/>
            <a:ext cx="1590855" cy="1114981"/>
          </a:xfrm>
          <a:prstGeom prst="rect">
            <a:avLst/>
          </a:prstGeom>
        </p:spPr>
      </p:pic>
      <p:sp>
        <p:nvSpPr>
          <p:cNvPr id="13" name="图片占位符 12"/>
          <p:cNvSpPr>
            <a:spLocks noGrp="1"/>
          </p:cNvSpPr>
          <p:nvPr userDrawn="1">
            <p:ph type="pic" sz="quarter" idx="10"/>
          </p:nvPr>
        </p:nvSpPr>
        <p:spPr>
          <a:xfrm>
            <a:off x="-19050" y="3428999"/>
            <a:ext cx="12211050" cy="3428999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 rot="16200000" flipV="1">
            <a:off x="6051001" y="-2738344"/>
            <a:ext cx="90000" cy="121989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6200000">
            <a:off x="6051000" y="-2616750"/>
            <a:ext cx="90000" cy="1219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12192000" cy="344234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4654075" y="3047028"/>
            <a:ext cx="6489700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pic>
        <p:nvPicPr>
          <p:cNvPr id="35" name="图片 34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54075" y="4054685"/>
            <a:ext cx="6489700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42" name="矩形 41"/>
          <p:cNvSpPr/>
          <p:nvPr userDrawn="1"/>
        </p:nvSpPr>
        <p:spPr>
          <a:xfrm rot="10800000">
            <a:off x="5885901" y="-45000"/>
            <a:ext cx="90000" cy="694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图片占位符 33"/>
          <p:cNvSpPr>
            <a:spLocks noGrp="1"/>
          </p:cNvSpPr>
          <p:nvPr>
            <p:ph type="pic" sz="quarter" idx="10"/>
          </p:nvPr>
        </p:nvSpPr>
        <p:spPr>
          <a:xfrm>
            <a:off x="0" y="-19050"/>
            <a:ext cx="5842000" cy="687705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标题 13"/>
          <p:cNvSpPr>
            <a:spLocks noGrp="1"/>
          </p:cNvSpPr>
          <p:nvPr>
            <p:ph type="title"/>
          </p:nvPr>
        </p:nvSpPr>
        <p:spPr>
          <a:xfrm>
            <a:off x="6238874" y="3047028"/>
            <a:ext cx="5648325" cy="775349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38874" y="4054685"/>
            <a:ext cx="5648325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3" cstate="print"/>
          <a:srcRect l="49487" r="1345"/>
          <a:stretch>
            <a:fillRect/>
          </a:stretch>
        </p:blipFill>
        <p:spPr>
          <a:xfrm>
            <a:off x="6238430" y="6041797"/>
            <a:ext cx="592044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18" name="平行四边形 17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7" name="图片 6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319056" y="766710"/>
            <a:ext cx="11568144" cy="4765791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4"/>
              </a:buBlip>
              <a:defRPr sz="2000">
                <a:solidFill>
                  <a:schemeClr val="accent2"/>
                </a:solidFill>
              </a:defRPr>
            </a:lvl1pPr>
            <a:lvl2pPr>
              <a:lnSpc>
                <a:spcPct val="130000"/>
              </a:lnSpc>
              <a:defRPr sz="2000">
                <a:solidFill>
                  <a:schemeClr val="accent2"/>
                </a:solidFill>
              </a:defRPr>
            </a:lvl2pPr>
            <a:lvl3pPr>
              <a:lnSpc>
                <a:spcPct val="130000"/>
              </a:lnSpc>
              <a:defRPr sz="1800">
                <a:solidFill>
                  <a:schemeClr val="accent2"/>
                </a:solidFill>
              </a:defRPr>
            </a:lvl3pPr>
            <a:lvl4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4pPr>
            <a:lvl5pPr>
              <a:lnSpc>
                <a:spcPct val="130000"/>
              </a:lnSpc>
              <a:defRPr sz="1600">
                <a:solidFill>
                  <a:schemeClr val="accent2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5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30480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9689690" y="3429000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828" y="853340"/>
            <a:ext cx="1656344" cy="1656344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555162" y="3129756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2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7322504" y="1488254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7322504" y="4146847"/>
            <a:ext cx="21975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5033473" y="2496180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01" y="1860735"/>
            <a:ext cx="2858911" cy="2332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-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离页连接符 1"/>
          <p:cNvSpPr/>
          <p:nvPr userDrawn="1"/>
        </p:nvSpPr>
        <p:spPr>
          <a:xfrm>
            <a:off x="3419386" y="0"/>
            <a:ext cx="5353229" cy="5219695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2952571" y="2609847"/>
            <a:ext cx="6286859" cy="5984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 b="1" spc="600">
                <a:solidFill>
                  <a:schemeClr val="accent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alphaModFix amt="20000"/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9831" b="36385"/>
          <a:stretch>
            <a:fillRect/>
          </a:stretch>
        </p:blipFill>
        <p:spPr>
          <a:xfrm>
            <a:off x="3352562" y="6146610"/>
            <a:ext cx="5486876" cy="406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410" y="188997"/>
            <a:ext cx="3019180" cy="2116050"/>
          </a:xfrm>
          <a:prstGeom prst="rect">
            <a:avLst/>
          </a:prstGeom>
        </p:spPr>
      </p:pic>
      <p:sp>
        <p:nvSpPr>
          <p:cNvPr id="18" name="任意多边形: 形状 17"/>
          <p:cNvSpPr/>
          <p:nvPr userDrawn="1"/>
        </p:nvSpPr>
        <p:spPr>
          <a:xfrm>
            <a:off x="3419386" y="4393629"/>
            <a:ext cx="5353229" cy="1461642"/>
          </a:xfrm>
          <a:custGeom>
            <a:avLst/>
            <a:gdLst>
              <a:gd name="connsiteX0" fmla="*/ 0 w 5353229"/>
              <a:gd name="connsiteY0" fmla="*/ 0 h 1461642"/>
              <a:gd name="connsiteX1" fmla="*/ 2676615 w 5353229"/>
              <a:gd name="connsiteY1" fmla="*/ 1043939 h 1461642"/>
              <a:gd name="connsiteX2" fmla="*/ 5353229 w 5353229"/>
              <a:gd name="connsiteY2" fmla="*/ 0 h 1461642"/>
              <a:gd name="connsiteX3" fmla="*/ 5353229 w 5353229"/>
              <a:gd name="connsiteY3" fmla="*/ 417703 h 1461642"/>
              <a:gd name="connsiteX4" fmla="*/ 2676615 w 5353229"/>
              <a:gd name="connsiteY4" fmla="*/ 1461642 h 1461642"/>
              <a:gd name="connsiteX5" fmla="*/ 0 w 5353229"/>
              <a:gd name="connsiteY5" fmla="*/ 417703 h 146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53229" h="1461642">
                <a:moveTo>
                  <a:pt x="0" y="0"/>
                </a:moveTo>
                <a:lnTo>
                  <a:pt x="2676615" y="1043939"/>
                </a:lnTo>
                <a:lnTo>
                  <a:pt x="5353229" y="0"/>
                </a:lnTo>
                <a:lnTo>
                  <a:pt x="5353229" y="417703"/>
                </a:lnTo>
                <a:lnTo>
                  <a:pt x="2676615" y="1461642"/>
                </a:lnTo>
                <a:lnTo>
                  <a:pt x="0" y="417703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 descr="图片包含 建筑物&#10;&#10;自动生成的说明"/>
          <p:cNvPicPr>
            <a:picLocks noChangeAspect="1"/>
          </p:cNvPicPr>
          <p:nvPr userDrawn="1"/>
        </p:nvPicPr>
        <p:blipFill>
          <a:blip r:embed="rId4">
            <a:alphaModFix amt="2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17" y="2900149"/>
            <a:ext cx="12292835" cy="395785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lowpoly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3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21" name="文本占位符 31"/>
          <p:cNvSpPr>
            <a:spLocks noGrp="1"/>
          </p:cNvSpPr>
          <p:nvPr>
            <p:ph type="body" sz="quarter" idx="14"/>
          </p:nvPr>
        </p:nvSpPr>
        <p:spPr>
          <a:xfrm>
            <a:off x="1075351" y="43657"/>
            <a:ext cx="7081677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(标题导航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图片包含 建筑物, 圆屋顶, 地板&#10;&#10;描述已自动生成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1" cy="6858000"/>
          </a:xfrm>
          <a:prstGeom prst="rect">
            <a:avLst/>
          </a:prstGeom>
        </p:spPr>
      </p:pic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53781C-E1F6-4315-A39D-61273F2E0596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文本占位符 31"/>
          <p:cNvSpPr>
            <a:spLocks noGrp="1"/>
          </p:cNvSpPr>
          <p:nvPr>
            <p:ph type="body" sz="quarter" idx="12"/>
          </p:nvPr>
        </p:nvSpPr>
        <p:spPr>
          <a:xfrm>
            <a:off x="319056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0" name="文本占位符 31"/>
          <p:cNvSpPr>
            <a:spLocks noGrp="1"/>
          </p:cNvSpPr>
          <p:nvPr>
            <p:ph type="body" sz="quarter" idx="13"/>
          </p:nvPr>
        </p:nvSpPr>
        <p:spPr>
          <a:xfrm>
            <a:off x="4788940" y="6438900"/>
            <a:ext cx="4151344" cy="4191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lnSpc>
                <a:spcPct val="100000"/>
              </a:lnSpc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0" y="1"/>
            <a:ext cx="12191483" cy="685800"/>
          </a:xfrm>
          <a:prstGeom prst="parallelogram">
            <a:avLst>
              <a:gd name="adj" fmla="val 430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 descr="图片包含 户外, 标牌, 黑色&#10;&#10;自动生成的说明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6" y="73482"/>
            <a:ext cx="538838" cy="538838"/>
          </a:xfrm>
          <a:prstGeom prst="rect">
            <a:avLst/>
          </a:prstGeom>
        </p:spPr>
      </p:pic>
      <p:sp>
        <p:nvSpPr>
          <p:cNvPr id="11" name="平行四边形 10"/>
          <p:cNvSpPr/>
          <p:nvPr userDrawn="1"/>
        </p:nvSpPr>
        <p:spPr>
          <a:xfrm>
            <a:off x="99533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/>
                </a:solidFill>
              </a:rPr>
              <a:t>标题一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平行四边形 11"/>
          <p:cNvSpPr/>
          <p:nvPr userDrawn="1"/>
        </p:nvSpPr>
        <p:spPr>
          <a:xfrm>
            <a:off x="2831521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标题二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4645215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标题三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平行四边形 15"/>
          <p:cNvSpPr/>
          <p:nvPr userDrawn="1"/>
        </p:nvSpPr>
        <p:spPr>
          <a:xfrm>
            <a:off x="6481406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标题四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8295100" y="105510"/>
            <a:ext cx="1957419" cy="512879"/>
          </a:xfrm>
          <a:prstGeom prst="parallelogram">
            <a:avLst>
              <a:gd name="adj" fmla="val 43056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标题五</a:t>
            </a:r>
            <a:endParaRPr lang="zh-CN" altLang="en-US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4" cstate="print"/>
          <a:srcRect r="1346"/>
          <a:stretch>
            <a:fillRect/>
          </a:stretch>
        </p:blipFill>
        <p:spPr>
          <a:xfrm>
            <a:off x="516" y="6041797"/>
            <a:ext cx="12166903" cy="411617"/>
          </a:xfrm>
          <a:prstGeom prst="rect">
            <a:avLst/>
          </a:prstGeom>
        </p:spPr>
      </p:pic>
      <p:sp>
        <p:nvSpPr>
          <p:cNvPr id="21" name="平行四边形 20"/>
          <p:cNvSpPr/>
          <p:nvPr userDrawn="1"/>
        </p:nvSpPr>
        <p:spPr>
          <a:xfrm>
            <a:off x="11428834" y="119857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/>
          <p:cNvSpPr/>
          <p:nvPr userDrawn="1"/>
        </p:nvSpPr>
        <p:spPr>
          <a:xfrm>
            <a:off x="11016782" y="322602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6" Type="http://schemas.openxmlformats.org/officeDocument/2006/relationships/theme" Target="../theme/theme3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0.xml"/><Relationship Id="rId7" Type="http://schemas.openxmlformats.org/officeDocument/2006/relationships/slideLayout" Target="../slideLayouts/slideLayout39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6" Type="http://schemas.openxmlformats.org/officeDocument/2006/relationships/theme" Target="../theme/theme4.xml"/><Relationship Id="rId15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9.xml"/><Relationship Id="rId16" Type="http://schemas.openxmlformats.org/officeDocument/2006/relationships/theme" Target="../theme/theme5.xml"/><Relationship Id="rId15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58.xml"/><Relationship Id="rId10" Type="http://schemas.openxmlformats.org/officeDocument/2006/relationships/slideLayout" Target="../slideLayouts/slideLayout57.xml"/><Relationship Id="rId1" Type="http://schemas.openxmlformats.org/officeDocument/2006/relationships/slideLayout" Target="../slideLayouts/slideLayout48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0.xml"/><Relationship Id="rId7" Type="http://schemas.openxmlformats.org/officeDocument/2006/relationships/slideLayout" Target="../slideLayouts/slideLayout69.xml"/><Relationship Id="rId6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4.xml"/><Relationship Id="rId16" Type="http://schemas.openxmlformats.org/officeDocument/2006/relationships/theme" Target="../theme/theme6.xml"/><Relationship Id="rId15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849970" y="65151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8" Type="http://schemas.openxmlformats.org/officeDocument/2006/relationships/slideLayout" Target="../slideLayouts/slideLayout4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7.xml"/><Relationship Id="rId1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2.xml"/><Relationship Id="rId1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2.xml"/><Relationship Id="rId1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1406318" y="2016174"/>
            <a:ext cx="9379365" cy="1060855"/>
          </a:xfrm>
        </p:spPr>
        <p:txBody>
          <a:bodyPr/>
          <a:lstStyle/>
          <a:p>
            <a:r>
              <a:rPr lang="zh-CN" altLang="en-US" dirty="0"/>
              <a:t>小作业汇报</a:t>
            </a:r>
            <a:r>
              <a:rPr lang="en-US" altLang="zh-CN" dirty="0"/>
              <a:t>——</a:t>
            </a:r>
            <a:r>
              <a:rPr lang="zh-CN" altLang="en-US" dirty="0"/>
              <a:t>天气查询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zh-CN" dirty="0"/>
              <a:t>2024</a:t>
            </a:r>
            <a:r>
              <a:rPr lang="zh-CN" altLang="en-US" dirty="0"/>
              <a:t>年</a:t>
            </a:r>
            <a:r>
              <a:rPr lang="en-US" altLang="zh-CN" dirty="0"/>
              <a:t>3</a:t>
            </a:r>
            <a:r>
              <a:rPr lang="zh-CN" altLang="en-US" dirty="0"/>
              <a:t>月</a:t>
            </a:r>
            <a:r>
              <a:rPr lang="en-US" altLang="zh-CN" dirty="0"/>
              <a:t>20</a:t>
            </a:r>
            <a:r>
              <a:rPr lang="zh-CN" altLang="en-US" dirty="0"/>
              <a:t>日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陈梓轩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演示</a:t>
            </a:r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四、优势分析及展望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725143" y="1945083"/>
            <a:ext cx="894994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天气查询程序有以下的优势：</a:t>
            </a:r>
            <a:endParaRPr lang="en-US" altLang="zh-CN" dirty="0"/>
          </a:p>
          <a:p>
            <a:br>
              <a:rPr lang="en-US" altLang="zh-CN" dirty="0"/>
            </a:br>
            <a:r>
              <a:rPr lang="en-US" altLang="zh-CN" dirty="0"/>
              <a:t>1.</a:t>
            </a:r>
            <a:r>
              <a:rPr lang="zh-CN" altLang="en-US" dirty="0"/>
              <a:t>系统操作简洁，程序已打包为</a:t>
            </a:r>
            <a:r>
              <a:rPr lang="en-US" altLang="zh-CN" dirty="0"/>
              <a:t>.exe</a:t>
            </a:r>
            <a:r>
              <a:rPr lang="zh-CN" altLang="en-US" dirty="0"/>
              <a:t>文件，在</a:t>
            </a:r>
            <a:r>
              <a:rPr lang="en-US" altLang="zh-CN" dirty="0"/>
              <a:t>Windows</a:t>
            </a:r>
            <a:r>
              <a:rPr lang="zh-CN" altLang="en-US" dirty="0"/>
              <a:t>上即可运行，便于用户使用。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代码结构分明，由</a:t>
            </a:r>
            <a:r>
              <a:rPr lang="en-US" altLang="zh-CN" dirty="0"/>
              <a:t>ui</a:t>
            </a:r>
            <a:r>
              <a:rPr lang="zh-CN" altLang="en-US" dirty="0"/>
              <a:t>文件定义主界面，主函数定义各项功能，各项功能独立在</a:t>
            </a:r>
            <a:r>
              <a:rPr lang="en-US" altLang="zh-CN" dirty="0"/>
              <a:t>python</a:t>
            </a:r>
            <a:r>
              <a:rPr lang="zh-CN" altLang="en-US" dirty="0"/>
              <a:t>文件中实现，程序具有很好的可拓展性。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天气信息直观清晰，附有出行提示，满足用户需求</a:t>
            </a:r>
            <a:endParaRPr lang="zh-CN" altLang="en-US" dirty="0"/>
          </a:p>
          <a:p>
            <a:endParaRPr lang="en-US" altLang="zh-CN" dirty="0"/>
          </a:p>
          <a:p>
            <a:r>
              <a:rPr lang="zh-CN" altLang="en-US" dirty="0"/>
              <a:t>未来可以在版本更新中不断添加现实中有需求的功能！</a:t>
            </a:r>
            <a:endParaRPr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四、优势分析及展望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725143" y="1945083"/>
            <a:ext cx="894994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ym typeface="+mn-ea"/>
              </a:rPr>
              <a:t>未来可以在版本更新中不断添加现实中有需求的功能，如：</a:t>
            </a:r>
            <a:endParaRPr lang="zh-CN" altLang="en-US" dirty="0">
              <a:sym typeface="+mn-ea"/>
            </a:endParaRPr>
          </a:p>
          <a:p>
            <a:br>
              <a:rPr lang="en-US" altLang="zh-CN" dirty="0"/>
            </a:br>
            <a:r>
              <a:rPr lang="en-US" altLang="zh-CN" dirty="0"/>
              <a:t>1.</a:t>
            </a:r>
            <a:r>
              <a:rPr lang="zh-CN" altLang="en-US">
                <a:sym typeface="+mn-ea"/>
              </a:rPr>
              <a:t>多语言切换支持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>
                <a:sym typeface="+mn-ea"/>
              </a:rPr>
              <a:t>昼夜模式切换支持</a:t>
            </a:r>
            <a:endParaRPr lang="zh-CN" altLang="en-US"/>
          </a:p>
          <a:p>
            <a:endParaRPr lang="zh-CN" altLang="en-US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更好看的用户界面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-810260" y="15589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占位符 95" descr="图片包含 天空, 泰迪熊, 熊, 建筑物&#10;&#10;自动生成的说明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16" r="18816"/>
          <a:stretch>
            <a:fillRect/>
          </a:stretch>
        </p:blipFill>
        <p:spPr/>
      </p:pic>
      <p:sp>
        <p:nvSpPr>
          <p:cNvPr id="63" name="矩形 62"/>
          <p:cNvSpPr/>
          <p:nvPr>
            <p:custDataLst>
              <p:tags r:id="rId2"/>
            </p:custDataLst>
          </p:nvPr>
        </p:nvSpPr>
        <p:spPr>
          <a:xfrm>
            <a:off x="6296070" y="840875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需求分析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75" name="组合 74"/>
          <p:cNvGrpSpPr/>
          <p:nvPr>
            <p:custDataLst>
              <p:tags r:id="rId3"/>
            </p:custDataLst>
          </p:nvPr>
        </p:nvGrpSpPr>
        <p:grpSpPr>
          <a:xfrm>
            <a:off x="5365795" y="840875"/>
            <a:ext cx="720000" cy="720000"/>
            <a:chOff x="5412150" y="1180600"/>
            <a:chExt cx="720000" cy="720000"/>
          </a:xfrm>
        </p:grpSpPr>
        <p:sp>
          <p:nvSpPr>
            <p:cNvPr id="61" name="矩形 60"/>
            <p:cNvSpPr/>
            <p:nvPr>
              <p:custDataLst>
                <p:tags r:id="rId4"/>
              </p:custDataLst>
            </p:nvPr>
          </p:nvSpPr>
          <p:spPr>
            <a:xfrm>
              <a:off x="5412150" y="118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1</a:t>
              </a:r>
              <a:endParaRPr lang="zh-CN" altLang="en-US" sz="3200" b="1" dirty="0"/>
            </a:p>
          </p:txBody>
        </p:sp>
        <p:sp>
          <p:nvSpPr>
            <p:cNvPr id="64" name="矩形 63"/>
            <p:cNvSpPr/>
            <p:nvPr>
              <p:custDataLst>
                <p:tags r:id="rId5"/>
              </p:custDataLst>
            </p:nvPr>
          </p:nvSpPr>
          <p:spPr>
            <a:xfrm>
              <a:off x="5412150" y="181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>
            <p:custDataLst>
              <p:tags r:id="rId6"/>
            </p:custDataLst>
          </p:nvPr>
        </p:nvGrpSpPr>
        <p:grpSpPr>
          <a:xfrm>
            <a:off x="5365795" y="2484399"/>
            <a:ext cx="720000" cy="720000"/>
            <a:chOff x="5412150" y="2260600"/>
            <a:chExt cx="720000" cy="720000"/>
          </a:xfrm>
        </p:grpSpPr>
        <p:sp>
          <p:nvSpPr>
            <p:cNvPr id="58" name="矩形 57"/>
            <p:cNvSpPr/>
            <p:nvPr>
              <p:custDataLst>
                <p:tags r:id="rId7"/>
              </p:custDataLst>
            </p:nvPr>
          </p:nvSpPr>
          <p:spPr>
            <a:xfrm>
              <a:off x="5412150" y="226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2</a:t>
              </a:r>
              <a:endParaRPr lang="zh-CN" altLang="en-US" sz="3200" b="1" dirty="0"/>
            </a:p>
          </p:txBody>
        </p:sp>
        <p:sp>
          <p:nvSpPr>
            <p:cNvPr id="67" name="矩形 66"/>
            <p:cNvSpPr/>
            <p:nvPr>
              <p:custDataLst>
                <p:tags r:id="rId8"/>
              </p:custDataLst>
            </p:nvPr>
          </p:nvSpPr>
          <p:spPr>
            <a:xfrm>
              <a:off x="5412150" y="289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3" name="组合 72"/>
          <p:cNvGrpSpPr/>
          <p:nvPr>
            <p:custDataLst>
              <p:tags r:id="rId9"/>
            </p:custDataLst>
          </p:nvPr>
        </p:nvGrpSpPr>
        <p:grpSpPr>
          <a:xfrm>
            <a:off x="5365795" y="4042869"/>
            <a:ext cx="720000" cy="720000"/>
            <a:chOff x="5412150" y="3340600"/>
            <a:chExt cx="720000" cy="720000"/>
          </a:xfrm>
        </p:grpSpPr>
        <p:sp>
          <p:nvSpPr>
            <p:cNvPr id="60" name="矩形 59"/>
            <p:cNvSpPr/>
            <p:nvPr>
              <p:custDataLst>
                <p:tags r:id="rId10"/>
              </p:custDataLst>
            </p:nvPr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3</a:t>
              </a:r>
              <a:endParaRPr lang="zh-CN" altLang="en-US" sz="3200" b="1" dirty="0"/>
            </a:p>
          </p:txBody>
        </p:sp>
        <p:sp>
          <p:nvSpPr>
            <p:cNvPr id="68" name="矩形 67"/>
            <p:cNvSpPr/>
            <p:nvPr>
              <p:custDataLst>
                <p:tags r:id="rId11"/>
              </p:custDataLst>
            </p:nvPr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>
            <p:custDataLst>
              <p:tags r:id="rId12"/>
            </p:custDataLst>
          </p:nvPr>
        </p:nvSpPr>
        <p:spPr>
          <a:xfrm>
            <a:off x="6296070" y="2448446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总体设计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sp>
        <p:nvSpPr>
          <p:cNvPr id="71" name="矩形 70"/>
          <p:cNvSpPr/>
          <p:nvPr>
            <p:custDataLst>
              <p:tags r:id="rId13"/>
            </p:custDataLst>
          </p:nvPr>
        </p:nvSpPr>
        <p:spPr>
          <a:xfrm>
            <a:off x="6296070" y="4074759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效果展示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  <p:grpSp>
        <p:nvGrpSpPr>
          <p:cNvPr id="2" name="组合 1"/>
          <p:cNvGrpSpPr/>
          <p:nvPr>
            <p:custDataLst>
              <p:tags r:id="rId14"/>
            </p:custDataLst>
          </p:nvPr>
        </p:nvGrpSpPr>
        <p:grpSpPr>
          <a:xfrm>
            <a:off x="5365795" y="5434789"/>
            <a:ext cx="720000" cy="720000"/>
            <a:chOff x="5412150" y="3340600"/>
            <a:chExt cx="720000" cy="720000"/>
          </a:xfrm>
        </p:grpSpPr>
        <p:sp>
          <p:nvSpPr>
            <p:cNvPr id="3" name="矩形 2"/>
            <p:cNvSpPr/>
            <p:nvPr>
              <p:custDataLst>
                <p:tags r:id="rId15"/>
              </p:custDataLst>
            </p:nvPr>
          </p:nvSpPr>
          <p:spPr>
            <a:xfrm>
              <a:off x="5412150" y="3340600"/>
              <a:ext cx="720000" cy="72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zh-CN" sz="3200" b="1" dirty="0"/>
                <a:t>4</a:t>
              </a:r>
              <a:endParaRPr lang="zh-CN" altLang="en-US" sz="3200" b="1" dirty="0"/>
            </a:p>
          </p:txBody>
        </p:sp>
        <p:sp>
          <p:nvSpPr>
            <p:cNvPr id="4" name="矩形 3"/>
            <p:cNvSpPr/>
            <p:nvPr>
              <p:custDataLst>
                <p:tags r:id="rId16"/>
              </p:custDataLst>
            </p:nvPr>
          </p:nvSpPr>
          <p:spPr>
            <a:xfrm>
              <a:off x="5412150" y="3970600"/>
              <a:ext cx="720000" cy="9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" name="矩形 4"/>
          <p:cNvSpPr/>
          <p:nvPr>
            <p:custDataLst>
              <p:tags r:id="rId17"/>
            </p:custDataLst>
          </p:nvPr>
        </p:nvSpPr>
        <p:spPr>
          <a:xfrm>
            <a:off x="6296070" y="5466679"/>
            <a:ext cx="467165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800" b="1" dirty="0">
                <a:solidFill>
                  <a:schemeClr val="accent2"/>
                </a:solidFill>
              </a:rPr>
              <a:t>展望未来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一、需求分析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725143" y="1863168"/>
            <a:ext cx="91086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日常生活中，天气是一个重要的信息，我们需要轻松并迅速地掌握天气信息，以便于做出优秀的出行决策。</a:t>
            </a:r>
            <a:endParaRPr lang="zh-CN" altLang="en-US" sz="2000" dirty="0"/>
          </a:p>
        </p:txBody>
      </p:sp>
      <p:sp>
        <p:nvSpPr>
          <p:cNvPr id="10" name="文本框 9"/>
          <p:cNvSpPr txBox="1"/>
          <p:nvPr/>
        </p:nvSpPr>
        <p:spPr>
          <a:xfrm>
            <a:off x="2217568" y="3841095"/>
            <a:ext cx="215840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现在外面下雨吗？</a:t>
            </a:r>
            <a:endParaRPr lang="zh-CN" altLang="en-US" dirty="0"/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022215" y="2569845"/>
            <a:ext cx="5165090" cy="291020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一、需求分析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725143" y="1945083"/>
            <a:ext cx="9108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希望做出一款用户界面友好的天气查询工具，旨在为用户提供实时的天气信息。</a:t>
            </a:r>
            <a:endParaRPr lang="zh-CN" altLang="en-US" sz="2400" dirty="0"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25143" y="2895201"/>
            <a:ext cx="215840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ym typeface="+mn-ea"/>
              </a:rPr>
              <a:t>功能要求：</a:t>
            </a:r>
            <a:endParaRPr lang="zh-CN" altLang="en-US" sz="3200" dirty="0"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55335" y="2894965"/>
            <a:ext cx="4281805" cy="21755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1.</a:t>
            </a:r>
            <a:r>
              <a:rPr lang="zh-CN" altLang="en-US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显示实时天气</a:t>
            </a:r>
            <a:endParaRPr lang="zh-CN" altLang="en-US" sz="3200" b="1" dirty="0">
              <a:latin typeface="字魂59号-创粗黑" panose="00000500000000000000" pitchFamily="2" charset="-122"/>
              <a:ea typeface="字魂5号-无外润黑体" panose="00000500000000000000" pitchFamily="2" charset="-122"/>
              <a:sym typeface="字魂59号-创粗黑" panose="00000500000000000000" pitchFamily="2" charset="-122"/>
            </a:endParaRPr>
          </a:p>
          <a:p>
            <a:r>
              <a:rPr lang="en-US" altLang="zh-CN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2.</a:t>
            </a:r>
            <a:r>
              <a:rPr lang="zh-CN" altLang="en-US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支持城市切换</a:t>
            </a:r>
            <a:endParaRPr lang="zh-CN" altLang="en-US" sz="3200" b="1" dirty="0">
              <a:latin typeface="字魂59号-创粗黑" panose="00000500000000000000" pitchFamily="2" charset="-122"/>
              <a:ea typeface="字魂5号-无外润黑体" panose="00000500000000000000" pitchFamily="2" charset="-122"/>
              <a:sym typeface="字魂59号-创粗黑" panose="00000500000000000000" pitchFamily="2" charset="-122"/>
            </a:endParaRPr>
          </a:p>
          <a:p>
            <a:r>
              <a:rPr lang="en-US" altLang="zh-CN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3.</a:t>
            </a:r>
            <a:r>
              <a:rPr lang="zh-CN" altLang="en-US" sz="3200" b="1" dirty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支持日期切换</a:t>
            </a:r>
            <a:endParaRPr lang="zh-CN" altLang="en-US" sz="3200" b="1" dirty="0">
              <a:latin typeface="字魂59号-创粗黑" panose="00000500000000000000" pitchFamily="2" charset="-122"/>
              <a:ea typeface="字魂5号-无外润黑体" panose="00000500000000000000" pitchFamily="2" charset="-122"/>
              <a:sym typeface="字魂59号-创粗黑" panose="00000500000000000000" pitchFamily="2" charset="-122"/>
            </a:endParaRPr>
          </a:p>
          <a:p>
            <a:r>
              <a:rPr lang="en-US" altLang="zh-CN" sz="3200" b="1" dirty="0" smtClean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4.</a:t>
            </a:r>
            <a:r>
              <a:rPr lang="zh-CN" altLang="en-US" sz="3200" b="1" dirty="0" smtClean="0">
                <a:latin typeface="字魂59号-创粗黑" panose="00000500000000000000" pitchFamily="2" charset="-122"/>
                <a:ea typeface="字魂5号-无外润黑体" panose="00000500000000000000" pitchFamily="2" charset="-122"/>
                <a:sym typeface="字魂59号-创粗黑" panose="00000500000000000000" pitchFamily="2" charset="-122"/>
              </a:rPr>
              <a:t>天气数据保存</a:t>
            </a:r>
            <a:endParaRPr lang="zh-CN" altLang="en-US"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二、总体设计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386366" y="6438900"/>
            <a:ext cx="4151344" cy="4191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725143" y="1945083"/>
            <a:ext cx="910865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dirty="0">
                <a:sym typeface="+mn-ea"/>
              </a:rPr>
              <a:t>编程语言：Python</a:t>
            </a:r>
            <a:endParaRPr sz="2400" dirty="0">
              <a:sym typeface="+mn-ea"/>
            </a:endParaRPr>
          </a:p>
          <a:p>
            <a:endParaRPr sz="2400" dirty="0">
              <a:sym typeface="+mn-ea"/>
            </a:endParaRPr>
          </a:p>
          <a:p>
            <a:r>
              <a:rPr sz="2400" dirty="0">
                <a:sym typeface="+mn-ea"/>
              </a:rPr>
              <a:t>GUI 框架：PyQT</a:t>
            </a:r>
            <a:endParaRPr sz="2400" dirty="0">
              <a:sym typeface="+mn-ea"/>
            </a:endParaRPr>
          </a:p>
          <a:p>
            <a:endParaRPr sz="2400" dirty="0">
              <a:sym typeface="+mn-ea"/>
            </a:endParaRPr>
          </a:p>
          <a:p>
            <a:r>
              <a:rPr lang="zh-CN" sz="2400" dirty="0">
                <a:sym typeface="+mn-ea"/>
              </a:rPr>
              <a:t>利用</a:t>
            </a:r>
            <a:r>
              <a:rPr lang="en-US" altLang="zh-CN" sz="2400" dirty="0">
                <a:sym typeface="+mn-ea"/>
              </a:rPr>
              <a:t>request</a:t>
            </a:r>
            <a:r>
              <a:rPr lang="zh-CN" altLang="en-US" sz="2400" dirty="0">
                <a:sym typeface="+mn-ea"/>
              </a:rPr>
              <a:t>获取天气信息</a:t>
            </a:r>
            <a:endParaRPr lang="zh-CN" altLang="en-US" sz="2400" dirty="0">
              <a:sym typeface="+mn-ea"/>
            </a:endParaRPr>
          </a:p>
          <a:p>
            <a:endParaRPr lang="zh-CN" altLang="en-US" sz="2400" dirty="0">
              <a:sym typeface="+mn-ea"/>
            </a:endParaRPr>
          </a:p>
          <a:p>
            <a:r>
              <a:rPr lang="zh-CN" altLang="en-US" sz="2400" dirty="0">
                <a:sym typeface="+mn-ea"/>
              </a:rPr>
              <a:t>呈现天气信息</a:t>
            </a:r>
            <a:endParaRPr lang="zh-CN" altLang="en-US" sz="2400" dirty="0">
              <a:sym typeface="+mn-ea"/>
            </a:endParaRPr>
          </a:p>
          <a:p>
            <a:endParaRPr lang="zh-CN" altLang="en-US" sz="2400" dirty="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4770" y="1489075"/>
            <a:ext cx="2673350" cy="4232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二、总体设计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" name="文本框 1"/>
          <p:cNvSpPr txBox="1"/>
          <p:nvPr/>
        </p:nvSpPr>
        <p:spPr>
          <a:xfrm>
            <a:off x="1321283" y="942418"/>
            <a:ext cx="91086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ym typeface="+mn-ea"/>
              </a:rPr>
              <a:t>利用</a:t>
            </a:r>
            <a:r>
              <a:rPr lang="en-US" altLang="zh-CN" sz="2400">
                <a:sym typeface="+mn-ea"/>
              </a:rPr>
              <a:t>Qt designer</a:t>
            </a:r>
            <a:r>
              <a:rPr lang="zh-CN" altLang="en-US" sz="2400">
                <a:sym typeface="+mn-ea"/>
              </a:rPr>
              <a:t>设计</a:t>
            </a:r>
            <a:r>
              <a:rPr lang="en-US" altLang="zh-CN" sz="2400">
                <a:sym typeface="+mn-ea"/>
              </a:rPr>
              <a:t>gui</a:t>
            </a:r>
            <a:r>
              <a:rPr lang="zh-CN" altLang="en-US" sz="2400">
                <a:sym typeface="+mn-ea"/>
              </a:rPr>
              <a:t>页面</a:t>
            </a:r>
            <a:endParaRPr lang="zh-CN" altLang="en-US" sz="2400" dirty="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170" y="1497330"/>
            <a:ext cx="8201025" cy="43954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三、效果展示：主界面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6005" y="1053465"/>
            <a:ext cx="4999355" cy="4749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三、效果展示：主界面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2830" y="1050925"/>
            <a:ext cx="5005705" cy="47561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三、效果展示：天气保存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1075351" y="1592263"/>
            <a:ext cx="10071620" cy="3981223"/>
          </a:xfrm>
          <a:prstGeom prst="roundRect">
            <a:avLst>
              <a:gd name="adj" fmla="val 0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just"/>
            <a:endParaRPr lang="zh-CN" altLang="en-US" dirty="0"/>
          </a:p>
        </p:txBody>
      </p:sp>
      <p:sp>
        <p:nvSpPr>
          <p:cNvPr id="11" name="平行四边形 10"/>
          <p:cNvSpPr/>
          <p:nvPr/>
        </p:nvSpPr>
        <p:spPr>
          <a:xfrm>
            <a:off x="1251578" y="1702990"/>
            <a:ext cx="473565" cy="242093"/>
          </a:xfrm>
          <a:prstGeom prst="parallelogram">
            <a:avLst>
              <a:gd name="adj" fmla="val 44445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right-quote-sign_36811"/>
          <p:cNvSpPr>
            <a:spLocks noChangeAspect="1"/>
          </p:cNvSpPr>
          <p:nvPr/>
        </p:nvSpPr>
        <p:spPr bwMode="auto">
          <a:xfrm>
            <a:off x="10833793" y="5336828"/>
            <a:ext cx="507655" cy="492365"/>
          </a:xfrm>
          <a:custGeom>
            <a:avLst/>
            <a:gdLst>
              <a:gd name="T0" fmla="*/ 314 w 314"/>
              <a:gd name="T1" fmla="*/ 0 h 305"/>
              <a:gd name="T2" fmla="*/ 314 w 314"/>
              <a:gd name="T3" fmla="*/ 158 h 305"/>
              <a:gd name="T4" fmla="*/ 206 w 314"/>
              <a:gd name="T5" fmla="*/ 305 h 305"/>
              <a:gd name="T6" fmla="*/ 170 w 314"/>
              <a:gd name="T7" fmla="*/ 304 h 305"/>
              <a:gd name="T8" fmla="*/ 170 w 314"/>
              <a:gd name="T9" fmla="*/ 243 h 305"/>
              <a:gd name="T10" fmla="*/ 244 w 314"/>
              <a:gd name="T11" fmla="*/ 174 h 305"/>
              <a:gd name="T12" fmla="*/ 243 w 314"/>
              <a:gd name="T13" fmla="*/ 146 h 305"/>
              <a:gd name="T14" fmla="*/ 192 w 314"/>
              <a:gd name="T15" fmla="*/ 146 h 305"/>
              <a:gd name="T16" fmla="*/ 192 w 314"/>
              <a:gd name="T17" fmla="*/ 0 h 305"/>
              <a:gd name="T18" fmla="*/ 314 w 314"/>
              <a:gd name="T19" fmla="*/ 0 h 305"/>
              <a:gd name="T20" fmla="*/ 314 w 314"/>
              <a:gd name="T21" fmla="*/ 0 h 305"/>
              <a:gd name="T22" fmla="*/ 16 w 314"/>
              <a:gd name="T23" fmla="*/ 146 h 305"/>
              <a:gd name="T24" fmla="*/ 67 w 314"/>
              <a:gd name="T25" fmla="*/ 146 h 305"/>
              <a:gd name="T26" fmla="*/ 68 w 314"/>
              <a:gd name="T27" fmla="*/ 174 h 305"/>
              <a:gd name="T28" fmla="*/ 0 w 314"/>
              <a:gd name="T29" fmla="*/ 243 h 305"/>
              <a:gd name="T30" fmla="*/ 0 w 314"/>
              <a:gd name="T31" fmla="*/ 304 h 305"/>
              <a:gd name="T32" fmla="*/ 30 w 314"/>
              <a:gd name="T33" fmla="*/ 305 h 305"/>
              <a:gd name="T34" fmla="*/ 138 w 314"/>
              <a:gd name="T35" fmla="*/ 158 h 305"/>
              <a:gd name="T36" fmla="*/ 138 w 314"/>
              <a:gd name="T37" fmla="*/ 0 h 305"/>
              <a:gd name="T38" fmla="*/ 16 w 314"/>
              <a:gd name="T39" fmla="*/ 0 h 305"/>
              <a:gd name="T40" fmla="*/ 16 w 314"/>
              <a:gd name="T41" fmla="*/ 146 h 305"/>
              <a:gd name="T42" fmla="*/ 16 w 314"/>
              <a:gd name="T43" fmla="*/ 14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14" h="305">
                <a:moveTo>
                  <a:pt x="314" y="0"/>
                </a:moveTo>
                <a:lnTo>
                  <a:pt x="314" y="158"/>
                </a:lnTo>
                <a:cubicBezTo>
                  <a:pt x="314" y="256"/>
                  <a:pt x="278" y="305"/>
                  <a:pt x="206" y="305"/>
                </a:cubicBezTo>
                <a:cubicBezTo>
                  <a:pt x="198" y="305"/>
                  <a:pt x="186" y="305"/>
                  <a:pt x="170" y="304"/>
                </a:cubicBezTo>
                <a:lnTo>
                  <a:pt x="170" y="243"/>
                </a:lnTo>
                <a:cubicBezTo>
                  <a:pt x="219" y="243"/>
                  <a:pt x="244" y="220"/>
                  <a:pt x="244" y="174"/>
                </a:cubicBezTo>
                <a:lnTo>
                  <a:pt x="243" y="146"/>
                </a:lnTo>
                <a:lnTo>
                  <a:pt x="192" y="146"/>
                </a:lnTo>
                <a:lnTo>
                  <a:pt x="192" y="0"/>
                </a:lnTo>
                <a:lnTo>
                  <a:pt x="314" y="0"/>
                </a:lnTo>
                <a:lnTo>
                  <a:pt x="314" y="0"/>
                </a:lnTo>
                <a:close/>
                <a:moveTo>
                  <a:pt x="16" y="146"/>
                </a:moveTo>
                <a:lnTo>
                  <a:pt x="67" y="146"/>
                </a:lnTo>
                <a:lnTo>
                  <a:pt x="68" y="174"/>
                </a:lnTo>
                <a:cubicBezTo>
                  <a:pt x="68" y="217"/>
                  <a:pt x="45" y="240"/>
                  <a:pt x="0" y="243"/>
                </a:cubicBezTo>
                <a:lnTo>
                  <a:pt x="0" y="304"/>
                </a:lnTo>
                <a:cubicBezTo>
                  <a:pt x="14" y="305"/>
                  <a:pt x="24" y="305"/>
                  <a:pt x="30" y="305"/>
                </a:cubicBezTo>
                <a:cubicBezTo>
                  <a:pt x="102" y="305"/>
                  <a:pt x="138" y="256"/>
                  <a:pt x="138" y="158"/>
                </a:cubicBezTo>
                <a:lnTo>
                  <a:pt x="138" y="0"/>
                </a:lnTo>
                <a:lnTo>
                  <a:pt x="16" y="0"/>
                </a:lnTo>
                <a:lnTo>
                  <a:pt x="16" y="146"/>
                </a:lnTo>
                <a:lnTo>
                  <a:pt x="16" y="1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3560" y="822960"/>
            <a:ext cx="8564880" cy="521208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0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1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2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3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4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5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6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17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  <p:tag name="commondata" val="eyJoZGlkIjoiNDczZmZlZGFiOGM5OGI1NjlhYTg5NDQyNmEyNmI1MWMifQ=="/>
</p:tagLst>
</file>

<file path=ppt/tags/tag2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3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4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5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6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7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8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ags/tag9.xml><?xml version="1.0" encoding="utf-8"?>
<p:tagLst xmlns:p="http://schemas.openxmlformats.org/presentationml/2006/main">
  <p:tag name="KSO_WM_DIAGRAM_VIRTUALLY_FRAME" val="{&quot;height&quot;:311.3294488188977,&quot;left&quot;:422.5035433070866,&quot;top&quot;:66.21062992125984,&quot;width&quot;:441.0964566929134}"/>
</p:tagLst>
</file>

<file path=ppt/theme/theme1.xml><?xml version="1.0" encoding="utf-8"?>
<a:theme xmlns:a="http://schemas.openxmlformats.org/drawingml/2006/main" name="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535</Words>
  <Application>WPS 演示</Application>
  <PresentationFormat>宽屏</PresentationFormat>
  <Paragraphs>84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13</vt:i4>
      </vt:variant>
    </vt:vector>
  </HeadingPairs>
  <TitlesOfParts>
    <vt:vector size="32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字魂59号-创粗黑</vt:lpstr>
      <vt:lpstr>黑体</vt:lpstr>
      <vt:lpstr>字魂5号-无外润黑体</vt:lpstr>
      <vt:lpstr>Arial Unicode MS</vt:lpstr>
      <vt:lpstr>Century Gothic</vt:lpstr>
      <vt:lpstr>Office 主题​​</vt:lpstr>
      <vt:lpstr>1_OfficePLUS</vt:lpstr>
      <vt:lpstr>2_Office 主题​​</vt:lpstr>
      <vt:lpstr>1_Office 主题​​</vt:lpstr>
      <vt:lpstr>4_Office 主题​​</vt:lpstr>
      <vt:lpstr>3_Office 主题​​</vt:lpstr>
      <vt:lpstr>小作业汇报——天气查询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一 李</dc:creator>
  <cp:lastModifiedBy>o</cp:lastModifiedBy>
  <cp:revision>135</cp:revision>
  <dcterms:created xsi:type="dcterms:W3CDTF">2019-01-23T14:14:00Z</dcterms:created>
  <dcterms:modified xsi:type="dcterms:W3CDTF">2024-03-20T00:55:43Z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2FB94A6D4CD8478394A9108AE4905505_12</vt:lpwstr>
  </property>
  <property fmtid="{D5CDD505-2E9C-101B-9397-08002B2CF9AE}" pid="12" name="KSOProductBuildVer">
    <vt:lpwstr>2052-12.1.0.16417</vt:lpwstr>
  </property>
</Properties>
</file>

<file path=docProps/thumbnail.jpeg>
</file>